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9.png" ContentType="image/png"/>
  <Override PartName="/ppt/media/image29.png" ContentType="image/png"/>
  <Override PartName="/ppt/media/image36.gif" ContentType="image/gif"/>
  <Override PartName="/ppt/media/image39.png" ContentType="image/png"/>
  <Override PartName="/ppt/media/image22.jpeg" ContentType="image/jpeg"/>
  <Override PartName="/ppt/media/image9.png" ContentType="image/png"/>
  <Override PartName="/ppt/media/image35.png" ContentType="image/png"/>
  <Override PartName="/ppt/media/image28.png" ContentType="image/png"/>
  <Override PartName="/ppt/media/image27.png" ContentType="image/png"/>
  <Override PartName="/ppt/media/image33.gif" ContentType="image/gif"/>
  <Override PartName="/ppt/media/image26.png" ContentType="image/png"/>
  <Override PartName="/ppt/media/image15.png" ContentType="image/png"/>
  <Override PartName="/ppt/media/image3.png" ContentType="image/png"/>
  <Override PartName="/ppt/media/image32.png" ContentType="image/png"/>
  <Override PartName="/ppt/media/image25.png" ContentType="image/png"/>
  <Override PartName="/ppt/media/image34.png" ContentType="image/png"/>
  <Override PartName="/ppt/media/image2.png" ContentType="image/png"/>
  <Override PartName="/ppt/media/image14.png" ContentType="image/png"/>
  <Override PartName="/ppt/media/image21.png" ContentType="image/png"/>
  <Override PartName="/ppt/media/image58.png" ContentType="image/png"/>
  <Override PartName="/ppt/media/image57.png" ContentType="image/png"/>
  <Override PartName="/ppt/media/image20.png" ContentType="image/png"/>
  <Override PartName="/ppt/media/image60.png" ContentType="image/png"/>
  <Override PartName="/ppt/media/image23.png" ContentType="image/png"/>
  <Override PartName="/ppt/media/image24.png" ContentType="image/png"/>
  <Override PartName="/ppt/media/image5.png" ContentType="image/png"/>
  <Override PartName="/ppt/media/image17.png" ContentType="image/png"/>
  <Override PartName="/ppt/media/image54.png" ContentType="image/png"/>
  <Override PartName="/ppt/media/image31.png" ContentType="image/png"/>
  <Override PartName="/ppt/media/image18.png" ContentType="image/png"/>
  <Override PartName="/ppt/media/image6.png" ContentType="image/png"/>
  <Override PartName="/ppt/media/image11.png" ContentType="image/png"/>
  <Override PartName="/ppt/media/image48.png" ContentType="image/png"/>
  <Override PartName="/ppt/media/image19.gif" ContentType="image/gif"/>
  <Override PartName="/ppt/media/image7.gif" ContentType="image/gif"/>
  <Override PartName="/ppt/media/image8.png" ContentType="image/png"/>
  <Override PartName="/ppt/media/image38.png" ContentType="image/png"/>
  <Override PartName="/ppt/media/image1.png" ContentType="image/png"/>
  <Override PartName="/ppt/media/image10.gif" ContentType="image/gif"/>
  <Override PartName="/ppt/media/image12.png" ContentType="image/png"/>
  <Override PartName="/ppt/media/image49.png" ContentType="image/png"/>
  <Override PartName="/ppt/media/image4.png" ContentType="image/png"/>
  <Override PartName="/ppt/media/image16.png" ContentType="image/png"/>
  <Override PartName="/ppt/media/image13.gif" ContentType="image/gif"/>
  <Override PartName="/ppt/media/image30.jpeg" ContentType="image/jpeg"/>
  <Override PartName="/ppt/media/image37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  <Override PartName="/ppt/media/image5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AE114E-83EC-485F-B222-7E7FE5DAFF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38F5D6-1F0C-4E25-8BDC-FDE399FA34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2326A8-7AB5-4941-8BC4-718B700BA37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F6EDC7-957D-46B8-B695-4BC8C0B789A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78D98C-F694-40FD-A979-0C5DF2AA9E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D25540-D824-4C0F-BBAD-F5031166A9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33E027-A68B-4809-A2AB-5579502DD9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CC49731-A2EF-435C-916C-BDBA3719FC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1EBD50-BE15-4B47-BD6C-B37467071E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6E78BC-7A55-416B-8A8A-DCE6DD47A4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F946B5-B677-497A-88A2-5E04764D33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64BEB0-967C-4D21-9E7B-925DEF3A3B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de-DE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787878"/>
                </a:solidFill>
                <a:latin typeface="Aptos"/>
              </a:rPr>
              <a:t>&lt;data/hora&gt;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DE72FE-D37E-4135-A211-B877F112F335}" type="slidenum">
              <a:rPr b="0" lang="de-DE" sz="1200" spc="-1" strike="noStrike">
                <a:solidFill>
                  <a:srgbClr val="787878"/>
                </a:solidFill>
                <a:latin typeface="Aptos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ptos"/>
              </a:rPr>
              <a:t>Clique para editar o formato do texto do título</a:t>
            </a:r>
            <a:endParaRPr b="0" lang="de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ptos"/>
              </a:rPr>
              <a:t>Clique para editar o formato do texto da estrutura de tópicos</a:t>
            </a:r>
            <a:endParaRPr b="0" lang="de-DE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ptos"/>
              </a:rPr>
              <a:t>2.º nível da estrutura de tópicos</a:t>
            </a:r>
            <a:endParaRPr b="0" lang="de-DE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ptos"/>
              </a:rPr>
              <a:t>3.º nível da estrutura de tópicos</a:t>
            </a:r>
            <a:endParaRPr b="0" lang="de-DE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ptos"/>
              </a:rPr>
              <a:t>4.º nível da estrutura de tópicos</a:t>
            </a:r>
            <a:endParaRPr b="0" lang="de-DE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ptos"/>
              </a:rPr>
              <a:t>5.º nível da estrutura de tópicos</a:t>
            </a:r>
            <a:endParaRPr b="0" lang="de-DE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ptos"/>
              </a:rPr>
              <a:t>6.º nível da estrutura de tópicos</a:t>
            </a:r>
            <a:endParaRPr b="0" lang="de-DE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ptos"/>
              </a:rPr>
              <a:t>7.º nível da estrutura de tópicos</a:t>
            </a:r>
            <a:endParaRPr b="0" lang="de-DE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gif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gif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gif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gif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gif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gif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" name="Imagem 3" descr=""/>
          <p:cNvPicPr/>
          <p:nvPr/>
        </p:nvPicPr>
        <p:blipFill>
          <a:blip r:embed="rId2"/>
          <a:stretch/>
        </p:blipFill>
        <p:spPr>
          <a:xfrm>
            <a:off x="1514160" y="458640"/>
            <a:ext cx="9183240" cy="2090520"/>
          </a:xfrm>
          <a:prstGeom prst="rect">
            <a:avLst/>
          </a:prstGeom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43" name="Imagem 5"/>
          <p:cNvSpPr/>
          <p:nvPr/>
        </p:nvSpPr>
        <p:spPr>
          <a:xfrm>
            <a:off x="163800" y="5537880"/>
            <a:ext cx="2809440" cy="91404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44" name="CaixaDeTexto 20"/>
          <p:cNvSpPr/>
          <p:nvPr/>
        </p:nvSpPr>
        <p:spPr>
          <a:xfrm>
            <a:off x="1221480" y="3443040"/>
            <a:ext cx="996156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156082"/>
                </a:solidFill>
                <a:latin typeface="Aptos"/>
                <a:ea typeface="Aptos"/>
              </a:rPr>
              <a:t>PROJETO DE SOLUÇÃO EM SEGURANÇA NA AWS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800" spc="-1" strike="noStrike">
              <a:latin typeface="Arial"/>
            </a:endParaRPr>
          </a:p>
        </p:txBody>
      </p:sp>
      <p:sp>
        <p:nvSpPr>
          <p:cNvPr id="45" name="Imagem 23"/>
          <p:cNvSpPr/>
          <p:nvPr/>
        </p:nvSpPr>
        <p:spPr>
          <a:xfrm>
            <a:off x="10445040" y="5608080"/>
            <a:ext cx="1582560" cy="909720"/>
          </a:xfrm>
          <a:prstGeom prst="roundRect">
            <a:avLst>
              <a:gd name="adj" fmla="val 16667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Imagem 3"/>
          <p:cNvSpPr/>
          <p:nvPr/>
        </p:nvSpPr>
        <p:spPr>
          <a:xfrm>
            <a:off x="4842360" y="5904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89" name="CaixaDeTexto 4"/>
          <p:cNvSpPr/>
          <p:nvPr/>
        </p:nvSpPr>
        <p:spPr>
          <a:xfrm>
            <a:off x="582840" y="179280"/>
            <a:ext cx="1102608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</a:rPr>
              <a:t>Plano</a:t>
            </a: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 de Recuperação de desastres e Backups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0" name="CaixaDeTexto 6"/>
          <p:cNvSpPr/>
          <p:nvPr/>
        </p:nvSpPr>
        <p:spPr>
          <a:xfrm>
            <a:off x="1266120" y="1378440"/>
            <a:ext cx="1009620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Foco: 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O plano de backup e recuperação de desastre tem o foco em caso aconteça algum erro, que a aplicação e o e-commerce possa estar dando continuidade sem grandes perdas, principalmente de dados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Serviços utilizados: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AWS Backup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Elastic disaster Recovery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Amazon S3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Multi A-Z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1" name="Imagem 2"/>
          <p:cNvSpPr/>
          <p:nvPr/>
        </p:nvSpPr>
        <p:spPr>
          <a:xfrm>
            <a:off x="10293840" y="5425920"/>
            <a:ext cx="1667160" cy="125028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Imagem 3"/>
          <p:cNvSpPr/>
          <p:nvPr/>
        </p:nvSpPr>
        <p:spPr>
          <a:xfrm>
            <a:off x="4842360" y="6039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94" name="CaixaDeTexto 4"/>
          <p:cNvSpPr/>
          <p:nvPr/>
        </p:nvSpPr>
        <p:spPr>
          <a:xfrm>
            <a:off x="2947320" y="190440"/>
            <a:ext cx="64656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Proposta Financeira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5" name="CaixaDeTexto 6"/>
          <p:cNvSpPr/>
          <p:nvPr/>
        </p:nvSpPr>
        <p:spPr>
          <a:xfrm>
            <a:off x="1266120" y="1378440"/>
            <a:ext cx="10096200" cy="31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Valor calculado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Usamos a AWS Pricing Calculator para estimar os custos do projeto.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Custo inicial estimado: R$ 10.000,00.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Custo mensal estimado: R$ 500,00 para monitoramento e ajustes.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Serviços incluídos: EC2, RDS, S3, WAF, CloudFront, Route 53, IAM, KMS, entre outros.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6" name="Imagem 2" descr="Suavemente hierro Desfavorable Campaña Muestra Golpe fuerte calculadora gif  - kobrasporkulubu.com"/>
          <p:cNvPicPr/>
          <p:nvPr/>
        </p:nvPicPr>
        <p:blipFill>
          <a:blip r:embed="rId3"/>
          <a:stretch/>
        </p:blipFill>
        <p:spPr>
          <a:xfrm>
            <a:off x="10360800" y="4660560"/>
            <a:ext cx="1745640" cy="200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aixaDeTexto 4"/>
          <p:cNvSpPr/>
          <p:nvPr/>
        </p:nvSpPr>
        <p:spPr>
          <a:xfrm>
            <a:off x="2947320" y="190440"/>
            <a:ext cx="64656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Valores calculados na AWS 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9" name="Imagem 1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1011960" y="835920"/>
            <a:ext cx="10326240" cy="2861640"/>
          </a:xfrm>
          <a:prstGeom prst="rect">
            <a:avLst/>
          </a:prstGeom>
          <a:ln w="0">
            <a:noFill/>
          </a:ln>
        </p:spPr>
      </p:pic>
      <p:pic>
        <p:nvPicPr>
          <p:cNvPr id="100" name="Imagem 2" descr="Interface gráfica do usuário, Aplicativo, Tabela&#10;&#10;Descrição gerada automaticamente"/>
          <p:cNvPicPr/>
          <p:nvPr/>
        </p:nvPicPr>
        <p:blipFill>
          <a:blip r:embed="rId3"/>
          <a:stretch/>
        </p:blipFill>
        <p:spPr>
          <a:xfrm>
            <a:off x="1008360" y="3874320"/>
            <a:ext cx="10331640" cy="2862720"/>
          </a:xfrm>
          <a:prstGeom prst="rect">
            <a:avLst/>
          </a:prstGeom>
          <a:ln w="0">
            <a:noFill/>
          </a:ln>
        </p:spPr>
      </p:pic>
      <p:sp>
        <p:nvSpPr>
          <p:cNvPr id="101" name="Imagem 5"/>
          <p:cNvSpPr/>
          <p:nvPr/>
        </p:nvSpPr>
        <p:spPr>
          <a:xfrm>
            <a:off x="10835280" y="5308560"/>
            <a:ext cx="1244160" cy="1478160"/>
          </a:xfrm>
          <a:prstGeom prst="roundRect">
            <a:avLst>
              <a:gd name="adj" fmla="val 16667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aixaDeTexto 4"/>
          <p:cNvSpPr/>
          <p:nvPr/>
        </p:nvSpPr>
        <p:spPr>
          <a:xfrm>
            <a:off x="2947320" y="190440"/>
            <a:ext cx="64656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Valores calculados na AWS 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04" name="Imagem 3" descr="Interface gráfica do usuário, Tabela&#10;&#10;Descrição gerada automaticamente"/>
          <p:cNvPicPr/>
          <p:nvPr/>
        </p:nvPicPr>
        <p:blipFill>
          <a:blip r:embed="rId2"/>
          <a:stretch/>
        </p:blipFill>
        <p:spPr>
          <a:xfrm>
            <a:off x="1019880" y="1021680"/>
            <a:ext cx="10332720" cy="2518920"/>
          </a:xfrm>
          <a:prstGeom prst="rect">
            <a:avLst/>
          </a:prstGeom>
          <a:ln w="0">
            <a:noFill/>
          </a:ln>
        </p:spPr>
      </p:pic>
      <p:pic>
        <p:nvPicPr>
          <p:cNvPr id="105" name="Imagem 5" descr="Interface gráfica do usuário, Aplicativo, Tabela&#10;&#10;Descrição gerada automaticamente"/>
          <p:cNvPicPr/>
          <p:nvPr/>
        </p:nvPicPr>
        <p:blipFill>
          <a:blip r:embed="rId3"/>
          <a:stretch/>
        </p:blipFill>
        <p:spPr>
          <a:xfrm>
            <a:off x="1019880" y="3735000"/>
            <a:ext cx="10331640" cy="278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aixaDeTexto 4"/>
          <p:cNvSpPr/>
          <p:nvPr/>
        </p:nvSpPr>
        <p:spPr>
          <a:xfrm>
            <a:off x="2947320" y="190440"/>
            <a:ext cx="64656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Valores calculados na AWS 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08" name="Imagem 1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1008360" y="754560"/>
            <a:ext cx="10331640" cy="2883240"/>
          </a:xfrm>
          <a:prstGeom prst="rect">
            <a:avLst/>
          </a:prstGeom>
          <a:ln w="0">
            <a:noFill/>
          </a:ln>
        </p:spPr>
      </p:pic>
      <p:pic>
        <p:nvPicPr>
          <p:cNvPr id="109" name="Imagem 2" descr="Interface gráfica do usuário, Texto, Aplicativo, Email&#10;&#10;Descrição gerada automaticamente"/>
          <p:cNvPicPr/>
          <p:nvPr/>
        </p:nvPicPr>
        <p:blipFill>
          <a:blip r:embed="rId3"/>
          <a:stretch/>
        </p:blipFill>
        <p:spPr>
          <a:xfrm>
            <a:off x="1019880" y="3795120"/>
            <a:ext cx="10331640" cy="289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Imagem 3"/>
          <p:cNvSpPr/>
          <p:nvPr/>
        </p:nvSpPr>
        <p:spPr>
          <a:xfrm>
            <a:off x="4842360" y="6039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112" name="CaixaDeTexto 4"/>
          <p:cNvSpPr/>
          <p:nvPr/>
        </p:nvSpPr>
        <p:spPr>
          <a:xfrm>
            <a:off x="3216240" y="190440"/>
            <a:ext cx="51656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Equipe TechConsult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3" name="CaixaDeTexto 6"/>
          <p:cNvSpPr/>
          <p:nvPr/>
        </p:nvSpPr>
        <p:spPr>
          <a:xfrm>
            <a:off x="1243800" y="1972080"/>
            <a:ext cx="10096200" cy="31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Maria Inês de Brito Castro: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Gerente de Projeto e Treinamento.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Italo de Lucca Fernandes: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Especialista em Segurança de Dados.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Rafael Siqueira Rocha: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Arquiteto de Redes e Infraestrutura.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Gelvair Schumann Moreira Júnior: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Especialista em Continuidade e Recuperação.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4" name="Imagem 2"/>
          <p:cNvSpPr/>
          <p:nvPr/>
        </p:nvSpPr>
        <p:spPr>
          <a:xfrm>
            <a:off x="10073520" y="4952880"/>
            <a:ext cx="1962000" cy="171432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Imagem 3"/>
          <p:cNvSpPr/>
          <p:nvPr/>
        </p:nvSpPr>
        <p:spPr>
          <a:xfrm>
            <a:off x="4842360" y="6039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117" name="CaixaDeTexto 4"/>
          <p:cNvSpPr/>
          <p:nvPr/>
        </p:nvSpPr>
        <p:spPr>
          <a:xfrm>
            <a:off x="2754720" y="190440"/>
            <a:ext cx="5627160" cy="17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Desafios e Competências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3600" spc="-1" strike="noStrike">
              <a:latin typeface="Arial"/>
            </a:endParaRPr>
          </a:p>
        </p:txBody>
      </p:sp>
      <p:sp>
        <p:nvSpPr>
          <p:cNvPr id="118" name="CaixaDeTexto 6"/>
          <p:cNvSpPr/>
          <p:nvPr/>
        </p:nvSpPr>
        <p:spPr>
          <a:xfrm>
            <a:off x="1168560" y="1038600"/>
            <a:ext cx="10096200" cy="61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rial"/>
                <a:ea typeface="Aptos"/>
              </a:rPr>
              <a:t>Desafios: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ptos"/>
              </a:rPr>
              <a:t>O principal desafio que a equipe enfrentou foi criar uma solução e desenvolver uma arquitetura em nuvem sem conhecimento prévio sobre a AWS ou sobre práticas de arquitetura de nuvem. No entanto, conseguimos desenvolver competências valiosas para nosso desenvolvimento e que nos permitiram enfrentar e solucioná-lo da melhor forma possível.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rial"/>
                <a:ea typeface="Aptos"/>
              </a:rPr>
              <a:t>Competências desenvolvidas  durante o processo: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56082"/>
                </a:solidFill>
                <a:latin typeface="Arial"/>
                <a:ea typeface="Aptos"/>
              </a:rPr>
              <a:t>Aprendizado  ágil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ptos"/>
              </a:rPr>
              <a:t>Aplicamos quando tivemos que aprender rapidamente novas tecnologias, aplicar e transferir nossos conhecimentos adquiridos 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56082"/>
                </a:solidFill>
                <a:latin typeface="Arial"/>
                <a:ea typeface="Aptos"/>
              </a:rPr>
              <a:t>Colaboração e trabalho em equipe;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ptos"/>
              </a:rPr>
              <a:t>Compartilhamos conhecimentos adquiridos e trabalhamos juntos para discutir ideias e resolver problemas, promovendo uma cultura de colaboração.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br>
              <a:rPr sz="1800"/>
            </a:b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9" name="Imagem 2" descr="Desafios - ícones de negócios e finanças grátis"/>
          <p:cNvPicPr/>
          <p:nvPr/>
        </p:nvPicPr>
        <p:blipFill>
          <a:blip r:embed="rId3"/>
          <a:stretch/>
        </p:blipFill>
        <p:spPr>
          <a:xfrm>
            <a:off x="10708200" y="5374440"/>
            <a:ext cx="1487880" cy="148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Imagem 3"/>
          <p:cNvSpPr/>
          <p:nvPr/>
        </p:nvSpPr>
        <p:spPr>
          <a:xfrm>
            <a:off x="4842360" y="6039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122" name="CaixaDeTexto 4"/>
          <p:cNvSpPr/>
          <p:nvPr/>
        </p:nvSpPr>
        <p:spPr>
          <a:xfrm>
            <a:off x="123120" y="190440"/>
            <a:ext cx="11911320" cy="17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Resolução de problemas e Pensamento crítico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br>
              <a:rPr sz="1800"/>
            </a:br>
            <a:endParaRPr b="0" lang="pt-BR" sz="1800" spc="-1" strike="noStrike">
              <a:latin typeface="Arial"/>
            </a:endParaRPr>
          </a:p>
        </p:txBody>
      </p:sp>
      <p:sp>
        <p:nvSpPr>
          <p:cNvPr id="123" name="CaixaDeTexto 5"/>
          <p:cNvSpPr/>
          <p:nvPr/>
        </p:nvSpPr>
        <p:spPr>
          <a:xfrm>
            <a:off x="586080" y="937800"/>
            <a:ext cx="11283840" cy="69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rial"/>
                <a:ea typeface="Aptos"/>
              </a:rPr>
              <a:t>Identificação de Problemas: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ptos"/>
              </a:rPr>
              <a:t>Ao enfrentar desafios técnicos, a equipe utilizou abordagens analíticas examinando informações de forma detalhada em fontes como a documentação da AWS, para identificar problemas e criar soluções para a arquitetura.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rial"/>
                <a:ea typeface="Aptos"/>
              </a:rPr>
              <a:t>Gerenciamento de projetos: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ptos"/>
              </a:rPr>
              <a:t>A equipe utilizou metodologias ágeis para gerenciar o desenvolvimento da solução, priorizando tarefas e realizando reuniões regulares de acompanhamento.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rial"/>
                <a:ea typeface="Aptos"/>
              </a:rPr>
              <a:t>Compreensão de segurança na nuvem.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ptos"/>
              </a:rPr>
              <a:t>A equipe estudou princípios de segurança na nuvem e aplicou melhores práticas para proteger dados e garantir a conformidade regulatória.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ptos"/>
              </a:rPr>
              <a:t>Essa experiência demonstrou a importância da aprendizagem contínua, da colaboração e da resiliência em ambientes de trabalho dinâmicos, além de aprendermos a lidar com a pressão no trabalho.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br>
              <a:rPr sz="1800"/>
            </a:b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br>
              <a:rPr sz="1800"/>
            </a:b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Imagem 3"/>
          <p:cNvSpPr/>
          <p:nvPr/>
        </p:nvSpPr>
        <p:spPr>
          <a:xfrm>
            <a:off x="4842360" y="6039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126" name="CaixaDeTexto 4"/>
          <p:cNvSpPr/>
          <p:nvPr/>
        </p:nvSpPr>
        <p:spPr>
          <a:xfrm>
            <a:off x="2117880" y="156960"/>
            <a:ext cx="7955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Conclusão e Próximos Passos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27" name="CaixaDeTexto 6"/>
          <p:cNvSpPr/>
          <p:nvPr/>
        </p:nvSpPr>
        <p:spPr>
          <a:xfrm>
            <a:off x="1169280" y="1192320"/>
            <a:ext cx="1009620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Conclusão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O projeto proposto oferece à Nova Tech uma infraestrutura de segurança escalável e resiliente, pronta para enfrentar os desafios do e-commerce moderno. A arquitetura garante: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Proteção de dados sensíveis.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Alta disponibilidade.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Conformidade com regulamentações.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Próximos Passos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Finalizar a configuração da arquitetura.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Treinar a equipe da Nova Tech para operar e monitorar o ambiente AWS.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Iniciar o monitoramento contínuo e a aplicação de políticas de segurança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9" name="Imagem 1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3240" y="0"/>
            <a:ext cx="12184920" cy="6857640"/>
          </a:xfrm>
          <a:prstGeom prst="rect">
            <a:avLst/>
          </a:prstGeom>
          <a:ln w="0">
            <a:noFill/>
          </a:ln>
        </p:spPr>
      </p:pic>
      <p:sp>
        <p:nvSpPr>
          <p:cNvPr id="130" name="Imagem 5"/>
          <p:cNvSpPr/>
          <p:nvPr/>
        </p:nvSpPr>
        <p:spPr>
          <a:xfrm>
            <a:off x="163800" y="5537880"/>
            <a:ext cx="2809440" cy="91404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131" name="Imagem 8"/>
          <p:cNvSpPr/>
          <p:nvPr/>
        </p:nvSpPr>
        <p:spPr>
          <a:xfrm>
            <a:off x="10445040" y="5608080"/>
            <a:ext cx="1582560" cy="909720"/>
          </a:xfrm>
          <a:prstGeom prst="roundRect">
            <a:avLst>
              <a:gd name="adj" fmla="val 16667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Imagem 3"/>
          <p:cNvSpPr/>
          <p:nvPr/>
        </p:nvSpPr>
        <p:spPr>
          <a:xfrm>
            <a:off x="4842360" y="6039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48" name="CaixaDeTexto 4"/>
          <p:cNvSpPr/>
          <p:nvPr/>
        </p:nvSpPr>
        <p:spPr>
          <a:xfrm>
            <a:off x="3216240" y="190440"/>
            <a:ext cx="5165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Situação Atual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9" name="CaixaDeTexto 6"/>
          <p:cNvSpPr/>
          <p:nvPr/>
        </p:nvSpPr>
        <p:spPr>
          <a:xfrm>
            <a:off x="1221120" y="1488240"/>
            <a:ext cx="1009620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Atualmente, a Nova Tech enfrenta os seguintes desafios: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Segurança de Dados Sensíveis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Escalabilidade e Alta Disponibilidade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Otimização de Custos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Conformidade com Regulamentações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Resposta Rápida a Incidentes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50" name="Imagem 1" descr="A segurança da informação para comunicação interna - Endomarketing.tv"/>
          <p:cNvPicPr/>
          <p:nvPr/>
        </p:nvPicPr>
        <p:blipFill>
          <a:blip r:embed="rId3"/>
          <a:stretch/>
        </p:blipFill>
        <p:spPr>
          <a:xfrm>
            <a:off x="9150840" y="4996080"/>
            <a:ext cx="2865960" cy="1672920"/>
          </a:xfrm>
          <a:prstGeom prst="rect">
            <a:avLst/>
          </a:prstGeom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Imagem 3"/>
          <p:cNvSpPr/>
          <p:nvPr/>
        </p:nvSpPr>
        <p:spPr>
          <a:xfrm>
            <a:off x="4842360" y="6039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53" name="CaixaDeTexto 4"/>
          <p:cNvSpPr/>
          <p:nvPr/>
        </p:nvSpPr>
        <p:spPr>
          <a:xfrm>
            <a:off x="3216240" y="190440"/>
            <a:ext cx="51656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</a:rPr>
              <a:t>Objetivo do Projeto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54" name="CaixaDeTexto 6"/>
          <p:cNvSpPr/>
          <p:nvPr/>
        </p:nvSpPr>
        <p:spPr>
          <a:xfrm>
            <a:off x="1051920" y="1568880"/>
            <a:ext cx="1009620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O objetivo desta arquitetura é fornecer uma solução de Segurança de alta disponibilidade e conformidade , ideal para a Nova Tech, uma empresa de médio porte em constante crescimento. A arquitetura foi projetada para suportar grandes volumes de tráfego e proteger dados sensíveis, garantindo uma operação de e-commerce segura e escalável. Além disso, foi desenvolvida dentro do orçamento estipulado pela empresa, com um aporte inicial de $10.000,00 para compromissos de longo prazo e um custo mensal de $500,00 para manutenção e melhorias contínuas, sempre utilizando as melhores práticas da AWS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55" name="Imagem 1" descr="Hedef Işaret - Pixabay'de ücretsiz GIF"/>
          <p:cNvPicPr/>
          <p:nvPr/>
        </p:nvPicPr>
        <p:blipFill>
          <a:blip r:embed="rId3"/>
          <a:stretch/>
        </p:blipFill>
        <p:spPr>
          <a:xfrm>
            <a:off x="10674720" y="5340600"/>
            <a:ext cx="1398240" cy="139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Imagem 3"/>
          <p:cNvSpPr/>
          <p:nvPr/>
        </p:nvSpPr>
        <p:spPr>
          <a:xfrm>
            <a:off x="4842360" y="6039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58" name="CaixaDeTexto 4"/>
          <p:cNvSpPr/>
          <p:nvPr/>
        </p:nvSpPr>
        <p:spPr>
          <a:xfrm>
            <a:off x="3216240" y="190440"/>
            <a:ext cx="51656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</a:rPr>
              <a:t>Análise</a:t>
            </a: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 de Requisitos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59" name="CaixaDeTexto 6"/>
          <p:cNvSpPr/>
          <p:nvPr/>
        </p:nvSpPr>
        <p:spPr>
          <a:xfrm>
            <a:off x="1051920" y="1294920"/>
            <a:ext cx="10096200" cy="530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Identificação de Ativos Críticos: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APIs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Serviços Críticos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Armazenamento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Identificação de Ameaças e vulnerabilidade: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Ameaças internas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Ameaças externas 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Vulnerabilidade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Avaliação dos riscos potenciais:</a:t>
            </a:r>
            <a:endParaRPr b="0" lang="pt-BR" sz="1800" spc="-1" strike="noStrike">
              <a:latin typeface="Arial"/>
            </a:endParaRPr>
          </a:p>
          <a:p>
            <a:pPr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  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Risco de Violação de Dados</a:t>
            </a:r>
            <a:endParaRPr b="0" lang="pt-BR" sz="1800" spc="-1" strike="noStrike">
              <a:latin typeface="Arial"/>
            </a:endParaRPr>
          </a:p>
          <a:p>
            <a:pPr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  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Risco de Indisponibilidade</a:t>
            </a:r>
            <a:endParaRPr b="0" lang="pt-BR" sz="1800" spc="-1" strike="noStrike">
              <a:latin typeface="Arial"/>
            </a:endParaRPr>
          </a:p>
          <a:p>
            <a:pPr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  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Risco de Conformidade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60" name="Imagem 2" descr="business analysis"/>
          <p:cNvPicPr/>
          <p:nvPr/>
        </p:nvPicPr>
        <p:blipFill>
          <a:blip r:embed="rId3"/>
          <a:stretch/>
        </p:blipFill>
        <p:spPr>
          <a:xfrm>
            <a:off x="9285120" y="5029200"/>
            <a:ext cx="2742840" cy="164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Imagem 3"/>
          <p:cNvSpPr/>
          <p:nvPr/>
        </p:nvSpPr>
        <p:spPr>
          <a:xfrm>
            <a:off x="4842360" y="5904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63" name="CaixaDeTexto 4"/>
          <p:cNvSpPr/>
          <p:nvPr/>
        </p:nvSpPr>
        <p:spPr>
          <a:xfrm>
            <a:off x="143280" y="190440"/>
            <a:ext cx="1172376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</a:rPr>
              <a:t>Serviços</a:t>
            </a: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 de Conformidade e Segurança na AWS para a Nova Tech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64" name="CaixaDeTexto 6"/>
          <p:cNvSpPr/>
          <p:nvPr/>
        </p:nvSpPr>
        <p:spPr>
          <a:xfrm>
            <a:off x="510120" y="1506600"/>
            <a:ext cx="11180160" cy="640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Garantia de Conformidade e Segurança Contínuas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Utilizamos serviços e boas práticas da AWS que asseguram conformidade e segurança ao longo da infraestrutura de e-commerce da Nova Tech, atendendo aos padrões regulatórios PCI-DSS, ISO 27001, GDPR.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Serviços Utilizados: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AWS CloudTrail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: Permite monitorar, registrar e auditar a atividade de contas e ações realizadas na infraestrutura da AWS. Ele gera trilhas de auditoria (logs) de todas as solicitações feitas aos serviços AWS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AWS Config: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Permite avaliar, auditar e monitorar as configurações dos recursos da AWS em sua conta.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Amazon Inspector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: Serviço de segurança da AWS que automatiza a avaliação de vulnerabilidades e desvios de configurações em instâncias do Amazon EC2, containers e workloads.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65" name="Imagem 2" descr="Uma imagem contendo Interface gráfica do usuário&#10;&#10;Descrição gerada automaticamente"/>
          <p:cNvPicPr/>
          <p:nvPr/>
        </p:nvPicPr>
        <p:blipFill>
          <a:blip r:embed="rId3"/>
          <a:stretch/>
        </p:blipFill>
        <p:spPr>
          <a:xfrm>
            <a:off x="10056600" y="4883040"/>
            <a:ext cx="2138040" cy="198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Imagem 3"/>
          <p:cNvSpPr/>
          <p:nvPr/>
        </p:nvSpPr>
        <p:spPr>
          <a:xfrm>
            <a:off x="4842360" y="5904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68" name="CaixaDeTexto 4"/>
          <p:cNvSpPr/>
          <p:nvPr/>
        </p:nvSpPr>
        <p:spPr>
          <a:xfrm>
            <a:off x="3216240" y="190440"/>
            <a:ext cx="59947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</a:rPr>
              <a:t>Seguranças utilizadas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69" name="CaixaDeTexto 6"/>
          <p:cNvSpPr/>
          <p:nvPr/>
        </p:nvSpPr>
        <p:spPr>
          <a:xfrm>
            <a:off x="1266120" y="1378440"/>
            <a:ext cx="1009620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</a:rPr>
              <a:t>Foco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</a:rPr>
              <a:t>: 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Proteção de Dados Sensíveis, Autenticação e Gerenciamento de Acesso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Segurança de Máquinas: 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Entrega de máquinas pela empresa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E-mail de acesso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Troca de senhas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Uso de autenticadores</a:t>
            </a:r>
            <a:endParaRPr b="0" lang="pt-BR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Treinamento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70" name="Imagem 1" descr="Informação e Dados Protegidos – MOTOROLA SOLUTIONS"/>
          <p:cNvPicPr/>
          <p:nvPr/>
        </p:nvPicPr>
        <p:blipFill>
          <a:blip r:embed="rId3"/>
          <a:stretch/>
        </p:blipFill>
        <p:spPr>
          <a:xfrm>
            <a:off x="9363600" y="4220280"/>
            <a:ext cx="27428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aixaDeTexto 4"/>
          <p:cNvSpPr/>
          <p:nvPr/>
        </p:nvSpPr>
        <p:spPr>
          <a:xfrm>
            <a:off x="3103920" y="190440"/>
            <a:ext cx="51656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</a:rPr>
              <a:t>Serviços AWS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3" name="CaixaDeTexto 6"/>
          <p:cNvSpPr/>
          <p:nvPr/>
        </p:nvSpPr>
        <p:spPr>
          <a:xfrm>
            <a:off x="518040" y="501840"/>
            <a:ext cx="6102000" cy="65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Serviço gerenciado para criação e controle de chaves de criptografia usadas para proteger dados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Permite gerenciar o controle de acesso e permissões de forma segura para recursos da AWS.</a:t>
            </a:r>
            <a:r>
              <a:rPr b="0" lang="pt-BR" sz="1600" spc="-1" strike="noStrike">
                <a:solidFill>
                  <a:srgbClr val="156082"/>
                </a:solidFill>
                <a:latin typeface="Aptos"/>
                <a:ea typeface="Aptos"/>
              </a:rPr>
              <a:t> 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Facilita o gerenciamento e a proteção de segredos, como credenciais de bancos de dados, chaves de API e outras informações sensíveis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74" name="Imagem 2"/>
          <p:cNvSpPr/>
          <p:nvPr/>
        </p:nvSpPr>
        <p:spPr>
          <a:xfrm>
            <a:off x="7042680" y="840600"/>
            <a:ext cx="2194200" cy="87732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75" name="Imagem 5"/>
          <p:cNvSpPr/>
          <p:nvPr/>
        </p:nvSpPr>
        <p:spPr>
          <a:xfrm>
            <a:off x="7036920" y="2417040"/>
            <a:ext cx="2183400" cy="8683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76" name="Imagem 8"/>
          <p:cNvSpPr/>
          <p:nvPr/>
        </p:nvSpPr>
        <p:spPr>
          <a:xfrm>
            <a:off x="545760" y="4420800"/>
            <a:ext cx="2183760" cy="906840"/>
          </a:xfrm>
          <a:prstGeom prst="roundRect">
            <a:avLst>
              <a:gd name="adj" fmla="val 16667"/>
            </a:avLst>
          </a:prstGeom>
          <a:blipFill rotWithShape="0">
            <a:blip r:embed="rId4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77" name="Imagem 12"/>
          <p:cNvSpPr/>
          <p:nvPr/>
        </p:nvSpPr>
        <p:spPr>
          <a:xfrm>
            <a:off x="7047000" y="4318920"/>
            <a:ext cx="2182320" cy="914760"/>
          </a:xfrm>
          <a:prstGeom prst="roundRect">
            <a:avLst>
              <a:gd name="adj" fmla="val 16667"/>
            </a:avLst>
          </a:prstGeom>
          <a:blipFill rotWithShape="0">
            <a:blip r:embed="rId5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78" name="Imagem 13"/>
          <p:cNvSpPr/>
          <p:nvPr/>
        </p:nvSpPr>
        <p:spPr>
          <a:xfrm>
            <a:off x="533880" y="852840"/>
            <a:ext cx="2184120" cy="903960"/>
          </a:xfrm>
          <a:prstGeom prst="roundRect">
            <a:avLst>
              <a:gd name="adj" fmla="val 16667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79" name="Imagem 16"/>
          <p:cNvSpPr/>
          <p:nvPr/>
        </p:nvSpPr>
        <p:spPr>
          <a:xfrm>
            <a:off x="528120" y="2526840"/>
            <a:ext cx="2187000" cy="907920"/>
          </a:xfrm>
          <a:prstGeom prst="roundRect">
            <a:avLst>
              <a:gd name="adj" fmla="val 16667"/>
            </a:avLst>
          </a:prstGeom>
          <a:blipFill rotWithShape="0">
            <a:blip r:embed="rId7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80" name="CaixaDeTexto 17"/>
          <p:cNvSpPr/>
          <p:nvPr/>
        </p:nvSpPr>
        <p:spPr>
          <a:xfrm>
            <a:off x="7038720" y="1871280"/>
            <a:ext cx="5155560" cy="70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Serviço de firewall gerenciado que protege aplicações web contra ameaças comuns na internet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Serviço centralizado de monitoramento e gestão de segurança que agrega, organiza e prioriza alertas de várias ferramentas de segurança da AWS e de terceiros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Pode ser configurado para monitorar eventos relacionados a alterações de configuração de recursos. Isso ajuda a identificar configurações que não estão em conformidade com as melhores práticas de segurança ou com as políticas internas.</a:t>
            </a: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Imagem 3"/>
          <p:cNvSpPr/>
          <p:nvPr/>
        </p:nvSpPr>
        <p:spPr>
          <a:xfrm>
            <a:off x="4842360" y="6039360"/>
            <a:ext cx="2504520" cy="6224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tl" blurRad="76320" dir="7800819" dist="38073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83" name="CaixaDeTexto 4"/>
          <p:cNvSpPr/>
          <p:nvPr/>
        </p:nvSpPr>
        <p:spPr>
          <a:xfrm>
            <a:off x="2947320" y="190440"/>
            <a:ext cx="64656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56082"/>
                </a:solidFill>
                <a:latin typeface="Aptos"/>
              </a:rPr>
              <a:t>Arquitetura</a:t>
            </a:r>
            <a:r>
              <a:rPr b="1" lang="pt-BR" sz="3600" spc="-1" strike="noStrike">
                <a:solidFill>
                  <a:srgbClr val="156082"/>
                </a:solidFill>
                <a:latin typeface="Aptos"/>
                <a:ea typeface="Aptos"/>
              </a:rPr>
              <a:t> Proposta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4" name="CaixaDeTexto 6"/>
          <p:cNvSpPr/>
          <p:nvPr/>
        </p:nvSpPr>
        <p:spPr>
          <a:xfrm>
            <a:off x="1131840" y="1501560"/>
            <a:ext cx="10096200" cy="33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Fronte de Distribuição e Segurança de Rede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Route 53</a:t>
            </a: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: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Gerenciamento de DNS para roteamento eficiente.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CloudFront</a:t>
            </a: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: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 Distribuição global de conteúdo com baixa latência.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VPC (Virtual Private Cloud)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: Segmentação de redes para proteger servidores e bancos de dados em subnets privadas.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156082"/>
                </a:solidFill>
                <a:latin typeface="Aptos"/>
                <a:ea typeface="Aptos"/>
              </a:rPr>
              <a:t>NAT Gateway e Security Groups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Aptos"/>
              </a:rPr>
              <a:t>: Gerenciamento de tráfego seguro.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6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Imagem 2" descr="Uma imagem contendo Texto&#10;&#10;Descrição gerada automaticamente"/>
          <p:cNvPicPr/>
          <p:nvPr/>
        </p:nvPicPr>
        <p:blipFill>
          <a:blip r:embed="rId2"/>
          <a:stretch/>
        </p:blipFill>
        <p:spPr>
          <a:xfrm>
            <a:off x="2520" y="4320"/>
            <a:ext cx="12186360" cy="684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2024-10-13T23:33:07Z</dcterms:created>
  <dc:creator/>
  <dc:description/>
  <dc:language>pt-BR</dc:language>
  <cp:lastModifiedBy/>
  <dcterms:modified xsi:type="dcterms:W3CDTF">2024-10-17T16:06:09Z</dcterms:modified>
  <cp:revision>849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19</vt:i4>
  </property>
</Properties>
</file>